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70" r:id="rId3"/>
    <p:sldId id="266" r:id="rId4"/>
    <p:sldId id="268" r:id="rId5"/>
    <p:sldId id="269" r:id="rId6"/>
    <p:sldId id="267" r:id="rId7"/>
    <p:sldId id="272" r:id="rId8"/>
    <p:sldId id="273" r:id="rId9"/>
    <p:sldId id="274" r:id="rId10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86" d="100"/>
          <a:sy n="86" d="100"/>
        </p:scale>
        <p:origin x="-810" y="-78"/>
      </p:cViewPr>
      <p:guideLst>
        <p:guide orient="horz" pos="1620"/>
        <p:guide orient="horz" pos="214"/>
        <p:guide orient="horz" pos="3026"/>
        <p:guide pos="2880"/>
        <p:guide pos="249"/>
        <p:guide pos="551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1AE531-2697-4F22-86BB-F297E62C1F45}" type="datetimeFigureOut">
              <a:rPr lang="ru-RU" smtClean="0"/>
              <a:pPr/>
              <a:t>26.09.2016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B798A7-0497-42D9-B88B-B4BA3DCD34E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924376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B798A7-0497-42D9-B88B-B4BA3DCD34EF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396829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EBF2B-BDC1-4F25-A4C4-83D07715BF0D}" type="datetimeFigureOut">
              <a:rPr lang="ru-RU" smtClean="0"/>
              <a:pPr/>
              <a:t>26.09.2016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E6CCF-13F0-42AA-879D-E1027DDA46B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813289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EBF2B-BDC1-4F25-A4C4-83D07715BF0D}" type="datetimeFigureOut">
              <a:rPr lang="ru-RU" smtClean="0"/>
              <a:pPr/>
              <a:t>26.09.2016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E6CCF-13F0-42AA-879D-E1027DDA46B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528883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EBF2B-BDC1-4F25-A4C4-83D07715BF0D}" type="datetimeFigureOut">
              <a:rPr lang="ru-RU" smtClean="0"/>
              <a:pPr/>
              <a:t>26.09.2016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E6CCF-13F0-42AA-879D-E1027DDA46B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413317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EBF2B-BDC1-4F25-A4C4-83D07715BF0D}" type="datetimeFigureOut">
              <a:rPr lang="ru-RU" smtClean="0"/>
              <a:pPr/>
              <a:t>26.09.2016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E6CCF-13F0-42AA-879D-E1027DDA46B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258404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EBF2B-BDC1-4F25-A4C4-83D07715BF0D}" type="datetimeFigureOut">
              <a:rPr lang="ru-RU" smtClean="0"/>
              <a:pPr/>
              <a:t>26.09.2016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E6CCF-13F0-42AA-879D-E1027DDA46B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344882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EBF2B-BDC1-4F25-A4C4-83D07715BF0D}" type="datetimeFigureOut">
              <a:rPr lang="ru-RU" smtClean="0"/>
              <a:pPr/>
              <a:t>26.09.2016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E6CCF-13F0-42AA-879D-E1027DDA46B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560488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EBF2B-BDC1-4F25-A4C4-83D07715BF0D}" type="datetimeFigureOut">
              <a:rPr lang="ru-RU" smtClean="0"/>
              <a:pPr/>
              <a:t>26.09.2016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E6CCF-13F0-42AA-879D-E1027DDA46B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816732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EBF2B-BDC1-4F25-A4C4-83D07715BF0D}" type="datetimeFigureOut">
              <a:rPr lang="ru-RU" smtClean="0"/>
              <a:pPr/>
              <a:t>26.09.2016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E6CCF-13F0-42AA-879D-E1027DDA46B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348870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EBF2B-BDC1-4F25-A4C4-83D07715BF0D}" type="datetimeFigureOut">
              <a:rPr lang="ru-RU" smtClean="0"/>
              <a:pPr/>
              <a:t>26.09.2016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E6CCF-13F0-42AA-879D-E1027DDA46B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188911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EBF2B-BDC1-4F25-A4C4-83D07715BF0D}" type="datetimeFigureOut">
              <a:rPr lang="ru-RU" smtClean="0"/>
              <a:pPr/>
              <a:t>26.09.2016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E6CCF-13F0-42AA-879D-E1027DDA46B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422604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EBF2B-BDC1-4F25-A4C4-83D07715BF0D}" type="datetimeFigureOut">
              <a:rPr lang="ru-RU" smtClean="0"/>
              <a:pPr/>
              <a:t>26.09.2016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E6CCF-13F0-42AA-879D-E1027DDA46B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477863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0EBF2B-BDC1-4F25-A4C4-83D07715BF0D}" type="datetimeFigureOut">
              <a:rPr lang="ru-RU" smtClean="0"/>
              <a:pPr/>
              <a:t>26.09.2016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8E6CCF-13F0-42AA-879D-E1027DDA46B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0317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microsoft.com/office/2007/relationships/hdphoto" Target="../media/hdphoto2.wdp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553035" y="2537264"/>
            <a:ext cx="4158651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Тебе удивляться нимало не надо, </a:t>
            </a:r>
          </a:p>
          <a:p>
            <a:r>
              <a:rPr lang="ru-RU" sz="2000" dirty="0"/>
              <a:t>Что сквозь преграды, глазам ничего не дающие видеть,</a:t>
            </a:r>
          </a:p>
          <a:p>
            <a:r>
              <a:rPr lang="ru-RU" sz="2000" dirty="0"/>
              <a:t>Звуки доходят до нас и касаются нашего слуха.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7013090" y="4130958"/>
            <a:ext cx="169383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Лукреций Кар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19954" y="356952"/>
            <a:ext cx="4704108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5000" b="1" dirty="0" smtClean="0">
                <a:solidFill>
                  <a:schemeClr val="tx2"/>
                </a:solidFill>
              </a:rPr>
              <a:t>Высота, тембр, </a:t>
            </a:r>
          </a:p>
          <a:p>
            <a:pPr algn="ctr"/>
            <a:r>
              <a:rPr lang="ru-RU" sz="5000" b="1" dirty="0" smtClean="0">
                <a:solidFill>
                  <a:schemeClr val="tx2"/>
                </a:solidFill>
              </a:rPr>
              <a:t>громкость звука</a:t>
            </a:r>
            <a:endParaRPr lang="ru-RU" sz="5000" b="1" dirty="0">
              <a:solidFill>
                <a:schemeClr val="tx2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15616" y="2228921"/>
            <a:ext cx="2304256" cy="2602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21658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378153" y="196633"/>
            <a:ext cx="43479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600" dirty="0" smtClean="0">
                <a:solidFill>
                  <a:srgbClr val="C00000"/>
                </a:solidFill>
              </a:rPr>
              <a:t>Характеристики волн</a:t>
            </a:r>
            <a:endParaRPr lang="ru-RU" sz="3600" dirty="0">
              <a:solidFill>
                <a:srgbClr val="C00000"/>
              </a:solidFill>
            </a:endParaRPr>
          </a:p>
        </p:txBody>
      </p:sp>
      <p:sp>
        <p:nvSpPr>
          <p:cNvPr id="5" name="Штриховая стрелка вправо 4"/>
          <p:cNvSpPr/>
          <p:nvPr/>
        </p:nvSpPr>
        <p:spPr>
          <a:xfrm rot="6214421">
            <a:off x="2247522" y="1664457"/>
            <a:ext cx="2162617" cy="536980"/>
          </a:xfrm>
          <a:prstGeom prst="stripedRightArrow">
            <a:avLst>
              <a:gd name="adj1" fmla="val 50000"/>
              <a:gd name="adj2" fmla="val 116332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6" name="Штриховая стрелка вправо 5"/>
          <p:cNvSpPr/>
          <p:nvPr/>
        </p:nvSpPr>
        <p:spPr>
          <a:xfrm rot="14802258" flipH="1">
            <a:off x="4943932" y="1678198"/>
            <a:ext cx="2372152" cy="545099"/>
          </a:xfrm>
          <a:prstGeom prst="stripedRightArrow">
            <a:avLst>
              <a:gd name="adj1" fmla="val 50000"/>
              <a:gd name="adj2" fmla="val 129738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820756" y="3149828"/>
            <a:ext cx="25112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prstClr val="black"/>
                </a:solidFill>
              </a:rPr>
              <a:t>Скорость распространения</a:t>
            </a:r>
            <a:endParaRPr lang="ru-RU" sz="2400" dirty="0">
              <a:solidFill>
                <a:prstClr val="black"/>
              </a:solidFill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1797340" y="3149827"/>
            <a:ext cx="2531381" cy="830997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665444" y="3149827"/>
            <a:ext cx="19198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prstClr val="black"/>
                </a:solidFill>
              </a:rPr>
              <a:t>Длина волны</a:t>
            </a:r>
            <a:endParaRPr lang="ru-RU" sz="2400" dirty="0">
              <a:solidFill>
                <a:prstClr val="black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5625289" y="3147917"/>
            <a:ext cx="1919821" cy="461666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grpSp>
        <p:nvGrpSpPr>
          <p:cNvPr id="50" name="Группа 49"/>
          <p:cNvGrpSpPr/>
          <p:nvPr/>
        </p:nvGrpSpPr>
        <p:grpSpPr>
          <a:xfrm>
            <a:off x="4674905" y="3696636"/>
            <a:ext cx="4216617" cy="1044855"/>
            <a:chOff x="2467421" y="3500510"/>
            <a:chExt cx="4624859" cy="1338094"/>
          </a:xfrm>
        </p:grpSpPr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2056" name="TextBox 2055"/>
                <p:cNvSpPr txBox="1"/>
                <p:nvPr/>
              </p:nvSpPr>
              <p:spPr>
                <a:xfrm>
                  <a:off x="5513717" y="3539793"/>
                  <a:ext cx="376578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ru-RU" sz="2000" i="1" smtClean="0">
                                <a:solidFill>
                                  <a:srgbClr val="7030A0"/>
                                </a:solidFill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ru-RU" sz="2000" i="1" smtClean="0">
                                <a:solidFill>
                                  <a:srgbClr val="7030A0"/>
                                </a:solidFill>
                                <a:latin typeface="Cambria Math"/>
                                <a:ea typeface="Cambria Math"/>
                              </a:rPr>
                              <m:t>𝜐</m:t>
                            </m:r>
                          </m:e>
                        </m:acc>
                      </m:oMath>
                    </m:oMathPara>
                  </a14:m>
                  <a:endParaRPr lang="ru-RU" sz="2000" dirty="0">
                    <a:solidFill>
                      <a:srgbClr val="7030A0"/>
                    </a:solidFill>
                  </a:endParaRPr>
                </a:p>
              </p:txBody>
            </p:sp>
          </mc:Choice>
          <mc:Fallback>
            <p:sp>
              <p:nvSpPr>
                <p:cNvPr id="2056" name="TextBox 205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513717" y="3539793"/>
                  <a:ext cx="376578" cy="400110"/>
                </a:xfrm>
                <a:prstGeom prst="rect">
                  <a:avLst/>
                </a:prstGeom>
                <a:blipFill rotWithShape="1">
                  <a:blip r:embed="rId2" cstate="print"/>
                  <a:stretch>
                    <a:fillRect t="-23077" r="-22807" b="-13462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2061" name="TextBox 2060"/>
                <p:cNvSpPr txBox="1"/>
                <p:nvPr/>
              </p:nvSpPr>
              <p:spPr>
                <a:xfrm>
                  <a:off x="4050114" y="3500510"/>
                  <a:ext cx="361765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ru-RU" i="1" smtClean="0">
                            <a:solidFill>
                              <a:prstClr val="black"/>
                            </a:solidFill>
                            <a:latin typeface="Cambria Math"/>
                            <a:ea typeface="Cambria Math"/>
                          </a:rPr>
                          <m:t>𝜆</m:t>
                        </m:r>
                      </m:oMath>
                    </m:oMathPara>
                  </a14:m>
                  <a:endParaRPr lang="ru-RU" dirty="0">
                    <a:solidFill>
                      <a:prstClr val="black"/>
                    </a:solidFill>
                  </a:endParaRPr>
                </a:p>
              </p:txBody>
            </p:sp>
          </mc:Choice>
          <mc:Fallback>
            <p:sp>
              <p:nvSpPr>
                <p:cNvPr id="2061" name="TextBox 206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050114" y="3500510"/>
                  <a:ext cx="361765" cy="369332"/>
                </a:xfrm>
                <a:prstGeom prst="rect">
                  <a:avLst/>
                </a:prstGeom>
                <a:blipFill rotWithShape="1">
                  <a:blip r:embed="rId3" cstate="print"/>
                  <a:stretch>
                    <a:fillRect b="-16667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12" name="Группа 11"/>
            <p:cNvGrpSpPr/>
            <p:nvPr/>
          </p:nvGrpSpPr>
          <p:grpSpPr>
            <a:xfrm>
              <a:off x="2467421" y="3867894"/>
              <a:ext cx="4624859" cy="970710"/>
              <a:chOff x="2467421" y="3867894"/>
              <a:chExt cx="4624859" cy="970710"/>
            </a:xfrm>
          </p:grpSpPr>
          <p:cxnSp>
            <p:nvCxnSpPr>
              <p:cNvPr id="13" name="Прямая соединительная линия 12"/>
              <p:cNvCxnSpPr/>
              <p:nvPr/>
            </p:nvCxnSpPr>
            <p:spPr>
              <a:xfrm>
                <a:off x="2467421" y="4326418"/>
                <a:ext cx="4624859" cy="0"/>
              </a:xfrm>
              <a:prstGeom prst="line">
                <a:avLst/>
              </a:prstGeom>
              <a:ln w="12700">
                <a:solidFill>
                  <a:srgbClr val="002060"/>
                </a:solidFill>
                <a:headEnd type="none" w="med" len="med"/>
                <a:tailEnd type="arrow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9" name="Овал 8"/>
              <p:cNvSpPr/>
              <p:nvPr/>
            </p:nvSpPr>
            <p:spPr>
              <a:xfrm>
                <a:off x="2480927" y="4308271"/>
                <a:ext cx="72597" cy="72597"/>
              </a:xfrm>
              <a:prstGeom prst="ellipse">
                <a:avLst/>
              </a:prstGeom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prstClr val="white"/>
                  </a:solidFill>
                </a:endParaRPr>
              </a:p>
            </p:txBody>
          </p:sp>
          <p:sp>
            <p:nvSpPr>
              <p:cNvPr id="14" name="Овал 13"/>
              <p:cNvSpPr/>
              <p:nvPr/>
            </p:nvSpPr>
            <p:spPr>
              <a:xfrm>
                <a:off x="2574776" y="4419468"/>
                <a:ext cx="72597" cy="72597"/>
              </a:xfrm>
              <a:prstGeom prst="ellipse">
                <a:avLst/>
              </a:prstGeom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prstClr val="white"/>
                  </a:solidFill>
                </a:endParaRPr>
              </a:p>
            </p:txBody>
          </p:sp>
          <p:sp>
            <p:nvSpPr>
              <p:cNvPr id="15" name="Овал 14"/>
              <p:cNvSpPr/>
              <p:nvPr/>
            </p:nvSpPr>
            <p:spPr>
              <a:xfrm>
                <a:off x="2699791" y="4513979"/>
                <a:ext cx="72597" cy="72597"/>
              </a:xfrm>
              <a:prstGeom prst="ellipse">
                <a:avLst/>
              </a:prstGeom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prstClr val="white"/>
                  </a:solidFill>
                </a:endParaRPr>
              </a:p>
            </p:txBody>
          </p:sp>
          <p:sp>
            <p:nvSpPr>
              <p:cNvPr id="16" name="Овал 15"/>
              <p:cNvSpPr/>
              <p:nvPr/>
            </p:nvSpPr>
            <p:spPr>
              <a:xfrm>
                <a:off x="2832972" y="4550083"/>
                <a:ext cx="72597" cy="72597"/>
              </a:xfrm>
              <a:prstGeom prst="ellipse">
                <a:avLst/>
              </a:prstGeom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prstClr val="white"/>
                  </a:solidFill>
                </a:endParaRPr>
              </a:p>
            </p:txBody>
          </p:sp>
          <p:sp>
            <p:nvSpPr>
              <p:cNvPr id="17" name="Овал 16"/>
              <p:cNvSpPr/>
              <p:nvPr/>
            </p:nvSpPr>
            <p:spPr>
              <a:xfrm>
                <a:off x="2958603" y="4513686"/>
                <a:ext cx="72597" cy="72597"/>
              </a:xfrm>
              <a:prstGeom prst="ellipse">
                <a:avLst/>
              </a:prstGeom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prstClr val="white"/>
                  </a:solidFill>
                </a:endParaRPr>
              </a:p>
            </p:txBody>
          </p:sp>
          <p:sp>
            <p:nvSpPr>
              <p:cNvPr id="18" name="Овал 17"/>
              <p:cNvSpPr/>
              <p:nvPr/>
            </p:nvSpPr>
            <p:spPr>
              <a:xfrm>
                <a:off x="3096130" y="4432011"/>
                <a:ext cx="72597" cy="72597"/>
              </a:xfrm>
              <a:prstGeom prst="ellipse">
                <a:avLst/>
              </a:prstGeom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prstClr val="white"/>
                  </a:solidFill>
                </a:endParaRPr>
              </a:p>
            </p:txBody>
          </p:sp>
          <p:sp>
            <p:nvSpPr>
              <p:cNvPr id="19" name="Овал 18"/>
              <p:cNvSpPr/>
              <p:nvPr/>
            </p:nvSpPr>
            <p:spPr>
              <a:xfrm>
                <a:off x="3200142" y="4310911"/>
                <a:ext cx="72597" cy="72597"/>
              </a:xfrm>
              <a:prstGeom prst="ellipse">
                <a:avLst/>
              </a:prstGeom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prstClr val="white"/>
                  </a:solidFill>
                </a:endParaRPr>
              </a:p>
            </p:txBody>
          </p:sp>
          <p:sp>
            <p:nvSpPr>
              <p:cNvPr id="20" name="Овал 19"/>
              <p:cNvSpPr/>
              <p:nvPr/>
            </p:nvSpPr>
            <p:spPr>
              <a:xfrm>
                <a:off x="3297702" y="4192223"/>
                <a:ext cx="72597" cy="72597"/>
              </a:xfrm>
              <a:prstGeom prst="ellipse">
                <a:avLst/>
              </a:prstGeom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prstClr val="white"/>
                  </a:solidFill>
                </a:endParaRPr>
              </a:p>
            </p:txBody>
          </p:sp>
          <p:sp>
            <p:nvSpPr>
              <p:cNvPr id="21" name="Овал 20"/>
              <p:cNvSpPr/>
              <p:nvPr/>
            </p:nvSpPr>
            <p:spPr>
              <a:xfrm>
                <a:off x="3385921" y="4116795"/>
                <a:ext cx="72597" cy="72597"/>
              </a:xfrm>
              <a:prstGeom prst="ellipse">
                <a:avLst/>
              </a:prstGeom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prstClr val="white"/>
                  </a:solidFill>
                </a:endParaRPr>
              </a:p>
            </p:txBody>
          </p:sp>
          <p:sp>
            <p:nvSpPr>
              <p:cNvPr id="22" name="Овал 21"/>
              <p:cNvSpPr/>
              <p:nvPr/>
            </p:nvSpPr>
            <p:spPr>
              <a:xfrm>
                <a:off x="3535744" y="4079853"/>
                <a:ext cx="72597" cy="72597"/>
              </a:xfrm>
              <a:prstGeom prst="ellipse">
                <a:avLst/>
              </a:prstGeom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prstClr val="white"/>
                  </a:solidFill>
                </a:endParaRPr>
              </a:p>
            </p:txBody>
          </p:sp>
          <p:sp>
            <p:nvSpPr>
              <p:cNvPr id="23" name="Овал 22"/>
              <p:cNvSpPr/>
              <p:nvPr/>
            </p:nvSpPr>
            <p:spPr>
              <a:xfrm>
                <a:off x="3682007" y="4116152"/>
                <a:ext cx="72597" cy="72597"/>
              </a:xfrm>
              <a:prstGeom prst="ellipse">
                <a:avLst/>
              </a:prstGeom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prstClr val="white"/>
                  </a:solidFill>
                </a:endParaRPr>
              </a:p>
            </p:txBody>
          </p:sp>
          <p:sp>
            <p:nvSpPr>
              <p:cNvPr id="24" name="Овал 23"/>
              <p:cNvSpPr/>
              <p:nvPr/>
            </p:nvSpPr>
            <p:spPr>
              <a:xfrm>
                <a:off x="3780501" y="4185790"/>
                <a:ext cx="72597" cy="72597"/>
              </a:xfrm>
              <a:prstGeom prst="ellipse">
                <a:avLst/>
              </a:prstGeom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prstClr val="white"/>
                  </a:solidFill>
                </a:endParaRPr>
              </a:p>
            </p:txBody>
          </p:sp>
          <p:sp>
            <p:nvSpPr>
              <p:cNvPr id="25" name="Овал 24"/>
              <p:cNvSpPr/>
              <p:nvPr/>
            </p:nvSpPr>
            <p:spPr>
              <a:xfrm>
                <a:off x="3869395" y="4308269"/>
                <a:ext cx="72597" cy="72597"/>
              </a:xfrm>
              <a:prstGeom prst="ellipse">
                <a:avLst/>
              </a:prstGeom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prstClr val="white"/>
                  </a:solidFill>
                </a:endParaRPr>
              </a:p>
            </p:txBody>
          </p:sp>
          <p:sp>
            <p:nvSpPr>
              <p:cNvPr id="26" name="Овал 25"/>
              <p:cNvSpPr/>
              <p:nvPr/>
            </p:nvSpPr>
            <p:spPr>
              <a:xfrm>
                <a:off x="3962245" y="4425314"/>
                <a:ext cx="72597" cy="72597"/>
              </a:xfrm>
              <a:prstGeom prst="ellipse">
                <a:avLst/>
              </a:prstGeom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prstClr val="white"/>
                  </a:solidFill>
                </a:endParaRPr>
              </a:p>
            </p:txBody>
          </p:sp>
          <p:sp>
            <p:nvSpPr>
              <p:cNvPr id="27" name="Овал 26"/>
              <p:cNvSpPr/>
              <p:nvPr/>
            </p:nvSpPr>
            <p:spPr>
              <a:xfrm>
                <a:off x="4081198" y="4504608"/>
                <a:ext cx="72597" cy="72597"/>
              </a:xfrm>
              <a:prstGeom prst="ellipse">
                <a:avLst/>
              </a:prstGeom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prstClr val="white"/>
                  </a:solidFill>
                </a:endParaRPr>
              </a:p>
            </p:txBody>
          </p:sp>
          <p:sp>
            <p:nvSpPr>
              <p:cNvPr id="28" name="Овал 27"/>
              <p:cNvSpPr/>
              <p:nvPr/>
            </p:nvSpPr>
            <p:spPr>
              <a:xfrm>
                <a:off x="4214449" y="4540906"/>
                <a:ext cx="72597" cy="72597"/>
              </a:xfrm>
              <a:prstGeom prst="ellipse">
                <a:avLst/>
              </a:prstGeom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prstClr val="white"/>
                  </a:solidFill>
                </a:endParaRPr>
              </a:p>
            </p:txBody>
          </p:sp>
          <p:sp>
            <p:nvSpPr>
              <p:cNvPr id="29" name="Овал 28"/>
              <p:cNvSpPr/>
              <p:nvPr/>
            </p:nvSpPr>
            <p:spPr>
              <a:xfrm>
                <a:off x="4351947" y="4507877"/>
                <a:ext cx="72597" cy="72597"/>
              </a:xfrm>
              <a:prstGeom prst="ellipse">
                <a:avLst/>
              </a:prstGeom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prstClr val="white"/>
                  </a:solidFill>
                </a:endParaRPr>
              </a:p>
            </p:txBody>
          </p:sp>
          <p:sp>
            <p:nvSpPr>
              <p:cNvPr id="30" name="Овал 29"/>
              <p:cNvSpPr/>
              <p:nvPr/>
            </p:nvSpPr>
            <p:spPr>
              <a:xfrm>
                <a:off x="4475551" y="4425314"/>
                <a:ext cx="72597" cy="72597"/>
              </a:xfrm>
              <a:prstGeom prst="ellipse">
                <a:avLst/>
              </a:prstGeom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prstClr val="white"/>
                  </a:solidFill>
                </a:endParaRPr>
              </a:p>
            </p:txBody>
          </p:sp>
          <p:sp>
            <p:nvSpPr>
              <p:cNvPr id="31" name="Овал 30"/>
              <p:cNvSpPr/>
              <p:nvPr/>
            </p:nvSpPr>
            <p:spPr>
              <a:xfrm>
                <a:off x="4555871" y="4311995"/>
                <a:ext cx="72597" cy="72597"/>
              </a:xfrm>
              <a:prstGeom prst="ellipse">
                <a:avLst/>
              </a:prstGeom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prstClr val="white"/>
                  </a:solidFill>
                </a:endParaRPr>
              </a:p>
            </p:txBody>
          </p:sp>
          <p:sp>
            <p:nvSpPr>
              <p:cNvPr id="32" name="Овал 31"/>
              <p:cNvSpPr/>
              <p:nvPr/>
            </p:nvSpPr>
            <p:spPr>
              <a:xfrm>
                <a:off x="4677100" y="4186380"/>
                <a:ext cx="72597" cy="72597"/>
              </a:xfrm>
              <a:prstGeom prst="ellipse">
                <a:avLst/>
              </a:prstGeom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prstClr val="white"/>
                  </a:solidFill>
                </a:endParaRPr>
              </a:p>
            </p:txBody>
          </p:sp>
          <p:sp>
            <p:nvSpPr>
              <p:cNvPr id="33" name="Овал 32"/>
              <p:cNvSpPr/>
              <p:nvPr/>
            </p:nvSpPr>
            <p:spPr>
              <a:xfrm>
                <a:off x="4774379" y="4119626"/>
                <a:ext cx="72597" cy="72597"/>
              </a:xfrm>
              <a:prstGeom prst="ellipse">
                <a:avLst/>
              </a:prstGeom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prstClr val="white"/>
                  </a:solidFill>
                </a:endParaRPr>
              </a:p>
            </p:txBody>
          </p:sp>
          <p:sp>
            <p:nvSpPr>
              <p:cNvPr id="34" name="Овал 33"/>
              <p:cNvSpPr/>
              <p:nvPr/>
            </p:nvSpPr>
            <p:spPr>
              <a:xfrm>
                <a:off x="4916422" y="4079851"/>
                <a:ext cx="72597" cy="72597"/>
              </a:xfrm>
              <a:prstGeom prst="ellipse">
                <a:avLst/>
              </a:prstGeom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prstClr val="white"/>
                  </a:solidFill>
                </a:endParaRPr>
              </a:p>
            </p:txBody>
          </p:sp>
          <p:sp>
            <p:nvSpPr>
              <p:cNvPr id="35" name="Овал 34"/>
              <p:cNvSpPr/>
              <p:nvPr/>
            </p:nvSpPr>
            <p:spPr>
              <a:xfrm>
                <a:off x="5039757" y="4119626"/>
                <a:ext cx="72597" cy="72597"/>
              </a:xfrm>
              <a:prstGeom prst="ellipse">
                <a:avLst/>
              </a:prstGeom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prstClr val="white"/>
                  </a:solidFill>
                </a:endParaRPr>
              </a:p>
            </p:txBody>
          </p:sp>
          <p:sp>
            <p:nvSpPr>
              <p:cNvPr id="36" name="Овал 35"/>
              <p:cNvSpPr/>
              <p:nvPr/>
            </p:nvSpPr>
            <p:spPr>
              <a:xfrm>
                <a:off x="5165105" y="4184720"/>
                <a:ext cx="72597" cy="72597"/>
              </a:xfrm>
              <a:prstGeom prst="ellipse">
                <a:avLst/>
              </a:prstGeom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prstClr val="white"/>
                  </a:solidFill>
                </a:endParaRPr>
              </a:p>
            </p:txBody>
          </p:sp>
          <p:sp>
            <p:nvSpPr>
              <p:cNvPr id="37" name="Овал 36"/>
              <p:cNvSpPr/>
              <p:nvPr/>
            </p:nvSpPr>
            <p:spPr>
              <a:xfrm>
                <a:off x="5273531" y="4303058"/>
                <a:ext cx="72597" cy="72597"/>
              </a:xfrm>
              <a:prstGeom prst="ellipse">
                <a:avLst/>
              </a:prstGeom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prstClr val="white"/>
                  </a:solidFill>
                </a:endParaRPr>
              </a:p>
            </p:txBody>
          </p:sp>
          <p:sp>
            <p:nvSpPr>
              <p:cNvPr id="38" name="Овал 37"/>
              <p:cNvSpPr/>
              <p:nvPr/>
            </p:nvSpPr>
            <p:spPr>
              <a:xfrm>
                <a:off x="5364087" y="4417042"/>
                <a:ext cx="72597" cy="72597"/>
              </a:xfrm>
              <a:prstGeom prst="ellipse">
                <a:avLst/>
              </a:prstGeom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prstClr val="white"/>
                  </a:solidFill>
                </a:endParaRPr>
              </a:p>
            </p:txBody>
          </p:sp>
          <p:sp>
            <p:nvSpPr>
              <p:cNvPr id="39" name="Овал 38"/>
              <p:cNvSpPr/>
              <p:nvPr/>
            </p:nvSpPr>
            <p:spPr>
              <a:xfrm>
                <a:off x="5477419" y="4504230"/>
                <a:ext cx="72597" cy="72597"/>
              </a:xfrm>
              <a:prstGeom prst="ellipse">
                <a:avLst/>
              </a:prstGeom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prstClr val="white"/>
                  </a:solidFill>
                </a:endParaRPr>
              </a:p>
            </p:txBody>
          </p:sp>
          <p:sp>
            <p:nvSpPr>
              <p:cNvPr id="40" name="Овал 39"/>
              <p:cNvSpPr/>
              <p:nvPr/>
            </p:nvSpPr>
            <p:spPr>
              <a:xfrm>
                <a:off x="5614881" y="4540390"/>
                <a:ext cx="72597" cy="72597"/>
              </a:xfrm>
              <a:prstGeom prst="ellipse">
                <a:avLst/>
              </a:prstGeom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prstClr val="white"/>
                  </a:solidFill>
                </a:endParaRPr>
              </a:p>
            </p:txBody>
          </p:sp>
          <p:sp>
            <p:nvSpPr>
              <p:cNvPr id="41" name="Овал 40"/>
              <p:cNvSpPr/>
              <p:nvPr/>
            </p:nvSpPr>
            <p:spPr>
              <a:xfrm>
                <a:off x="5744887" y="4507876"/>
                <a:ext cx="72597" cy="72597"/>
              </a:xfrm>
              <a:prstGeom prst="ellipse">
                <a:avLst/>
              </a:prstGeom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prstClr val="white"/>
                  </a:solidFill>
                </a:endParaRPr>
              </a:p>
            </p:txBody>
          </p:sp>
          <p:sp>
            <p:nvSpPr>
              <p:cNvPr id="42" name="Овал 41"/>
              <p:cNvSpPr/>
              <p:nvPr/>
            </p:nvSpPr>
            <p:spPr>
              <a:xfrm>
                <a:off x="5868144" y="4417041"/>
                <a:ext cx="72597" cy="72597"/>
              </a:xfrm>
              <a:prstGeom prst="ellipse">
                <a:avLst/>
              </a:prstGeom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prstClr val="white"/>
                  </a:solidFill>
                </a:endParaRPr>
              </a:p>
            </p:txBody>
          </p:sp>
          <p:sp>
            <p:nvSpPr>
              <p:cNvPr id="43" name="Овал 42"/>
              <p:cNvSpPr/>
              <p:nvPr/>
            </p:nvSpPr>
            <p:spPr>
              <a:xfrm>
                <a:off x="5975861" y="4313079"/>
                <a:ext cx="72597" cy="72597"/>
              </a:xfrm>
              <a:prstGeom prst="ellipse">
                <a:avLst/>
              </a:prstGeom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prstClr val="white"/>
                  </a:solidFill>
                </a:endParaRPr>
              </a:p>
            </p:txBody>
          </p:sp>
          <p:sp>
            <p:nvSpPr>
              <p:cNvPr id="44" name="Овал 43"/>
              <p:cNvSpPr/>
              <p:nvPr/>
            </p:nvSpPr>
            <p:spPr>
              <a:xfrm>
                <a:off x="6080059" y="4195323"/>
                <a:ext cx="72597" cy="72597"/>
              </a:xfrm>
              <a:prstGeom prst="ellipse">
                <a:avLst/>
              </a:prstGeom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prstClr val="white"/>
                  </a:solidFill>
                </a:endParaRPr>
              </a:p>
            </p:txBody>
          </p:sp>
          <p:sp>
            <p:nvSpPr>
              <p:cNvPr id="45" name="Овал 44"/>
              <p:cNvSpPr/>
              <p:nvPr/>
            </p:nvSpPr>
            <p:spPr>
              <a:xfrm>
                <a:off x="6192474" y="4116795"/>
                <a:ext cx="72597" cy="72597"/>
              </a:xfrm>
              <a:prstGeom prst="ellipse">
                <a:avLst/>
              </a:prstGeom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prstClr val="white"/>
                  </a:solidFill>
                </a:endParaRPr>
              </a:p>
            </p:txBody>
          </p:sp>
          <p:sp>
            <p:nvSpPr>
              <p:cNvPr id="46" name="Овал 45"/>
              <p:cNvSpPr/>
              <p:nvPr/>
            </p:nvSpPr>
            <p:spPr>
              <a:xfrm>
                <a:off x="6328551" y="4079838"/>
                <a:ext cx="72597" cy="72597"/>
              </a:xfrm>
              <a:prstGeom prst="ellipse">
                <a:avLst/>
              </a:prstGeom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Овал 46"/>
              <p:cNvSpPr/>
              <p:nvPr/>
            </p:nvSpPr>
            <p:spPr>
              <a:xfrm>
                <a:off x="6470928" y="4116795"/>
                <a:ext cx="72597" cy="72597"/>
              </a:xfrm>
              <a:prstGeom prst="ellipse">
                <a:avLst/>
              </a:prstGeom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prstClr val="white"/>
                  </a:solidFill>
                </a:endParaRPr>
              </a:p>
            </p:txBody>
          </p:sp>
          <p:sp>
            <p:nvSpPr>
              <p:cNvPr id="48" name="Овал 47"/>
              <p:cNvSpPr/>
              <p:nvPr/>
            </p:nvSpPr>
            <p:spPr>
              <a:xfrm>
                <a:off x="6575143" y="4195322"/>
                <a:ext cx="72597" cy="72597"/>
              </a:xfrm>
              <a:prstGeom prst="ellipse">
                <a:avLst/>
              </a:prstGeom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Овал 48"/>
              <p:cNvSpPr/>
              <p:nvPr/>
            </p:nvSpPr>
            <p:spPr>
              <a:xfrm>
                <a:off x="6647740" y="4303057"/>
                <a:ext cx="72597" cy="72597"/>
              </a:xfrm>
              <a:prstGeom prst="ellipse">
                <a:avLst/>
              </a:prstGeom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2055" name="Прямая со стрелкой 2054"/>
              <p:cNvCxnSpPr/>
              <p:nvPr/>
            </p:nvCxnSpPr>
            <p:spPr>
              <a:xfrm>
                <a:off x="5406142" y="3955504"/>
                <a:ext cx="725852" cy="0"/>
              </a:xfrm>
              <a:prstGeom prst="straightConnector1">
                <a:avLst/>
              </a:prstGeom>
              <a:ln w="19050">
                <a:solidFill>
                  <a:srgbClr val="7030A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58" name="Прямая соединительная линия 2057"/>
              <p:cNvCxnSpPr>
                <a:stCxn id="22" idx="0"/>
              </p:cNvCxnSpPr>
              <p:nvPr/>
            </p:nvCxnSpPr>
            <p:spPr>
              <a:xfrm flipH="1" flipV="1">
                <a:off x="3572042" y="3867894"/>
                <a:ext cx="1" cy="211959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Прямая соединительная линия 60"/>
              <p:cNvCxnSpPr/>
              <p:nvPr/>
            </p:nvCxnSpPr>
            <p:spPr>
              <a:xfrm flipH="1" flipV="1">
                <a:off x="4952719" y="3869842"/>
                <a:ext cx="1" cy="211959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60" name="Прямая со стрелкой 2059"/>
              <p:cNvCxnSpPr/>
              <p:nvPr/>
            </p:nvCxnSpPr>
            <p:spPr>
              <a:xfrm>
                <a:off x="3572042" y="3939902"/>
                <a:ext cx="1380677" cy="0"/>
              </a:xfrm>
              <a:prstGeom prst="straightConnector1">
                <a:avLst/>
              </a:prstGeom>
              <a:ln w="19050">
                <a:headEnd type="arrow"/>
                <a:tailEnd type="arrow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5" name="Прямая соединительная линия 64"/>
              <p:cNvCxnSpPr/>
              <p:nvPr/>
            </p:nvCxnSpPr>
            <p:spPr>
              <a:xfrm flipH="1" flipV="1">
                <a:off x="4250747" y="4624697"/>
                <a:ext cx="1" cy="211959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Прямая соединительная линия 65"/>
              <p:cNvCxnSpPr/>
              <p:nvPr/>
            </p:nvCxnSpPr>
            <p:spPr>
              <a:xfrm flipH="1" flipV="1">
                <a:off x="5651178" y="4626645"/>
                <a:ext cx="1" cy="211959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Прямая со стрелкой 66"/>
              <p:cNvCxnSpPr/>
              <p:nvPr/>
            </p:nvCxnSpPr>
            <p:spPr>
              <a:xfrm>
                <a:off x="4252504" y="4765163"/>
                <a:ext cx="1400431" cy="0"/>
              </a:xfrm>
              <a:prstGeom prst="straightConnector1">
                <a:avLst/>
              </a:prstGeom>
              <a:ln w="19050">
                <a:headEnd type="arrow"/>
                <a:tailEnd type="arrow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>
            <mc:Choice xmlns:a14="http://schemas.microsoft.com/office/drawing/2010/main" xmlns="" Requires="a14">
              <p:sp>
                <p:nvSpPr>
                  <p:cNvPr id="68" name="TextBox 67"/>
                  <p:cNvSpPr txBox="1"/>
                  <p:nvPr/>
                </p:nvSpPr>
                <p:spPr>
                  <a:xfrm>
                    <a:off x="4771723" y="4375654"/>
                    <a:ext cx="361765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ru-RU" i="1" smtClean="0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</a:rPr>
                            <m:t>𝜆</m:t>
                          </m:r>
                        </m:oMath>
                      </m:oMathPara>
                    </a14:m>
                    <a:endParaRPr lang="ru-RU" dirty="0">
                      <a:solidFill>
                        <a:prstClr val="black"/>
                      </a:solidFill>
                    </a:endParaRPr>
                  </a:p>
                </p:txBody>
              </p:sp>
            </mc:Choice>
            <mc:Fallback>
              <p:sp>
                <p:nvSpPr>
                  <p:cNvPr id="68" name="TextBox 67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771723" y="4375654"/>
                    <a:ext cx="361765" cy="369332"/>
                  </a:xfrm>
                  <a:prstGeom prst="rect">
                    <a:avLst/>
                  </a:prstGeom>
                  <a:blipFill rotWithShape="1">
                    <a:blip r:embed="rId4" cstate="print"/>
                    <a:stretch>
                      <a:fillRect b="-19149"/>
                    </a:stretch>
                  </a:blipFill>
                </p:spPr>
                <p:txBody>
                  <a:bodyPr/>
                  <a:lstStyle/>
                  <a:p>
                    <a:r>
                      <a:rPr lang="ru-RU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sp>
        <p:nvSpPr>
          <p:cNvPr id="59" name="Штриховая стрелка вправо 58"/>
          <p:cNvSpPr/>
          <p:nvPr/>
        </p:nvSpPr>
        <p:spPr>
          <a:xfrm rot="8158826">
            <a:off x="1671988" y="1098342"/>
            <a:ext cx="1204393" cy="536980"/>
          </a:xfrm>
          <a:prstGeom prst="stripedRightArrow">
            <a:avLst>
              <a:gd name="adj1" fmla="val 50000"/>
              <a:gd name="adj2" fmla="val 116332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60" name="Штриховая стрелка вправо 59"/>
          <p:cNvSpPr/>
          <p:nvPr/>
        </p:nvSpPr>
        <p:spPr>
          <a:xfrm rot="13441174" flipH="1">
            <a:off x="6370167" y="1147418"/>
            <a:ext cx="1348921" cy="545099"/>
          </a:xfrm>
          <a:prstGeom prst="stripedRightArrow">
            <a:avLst>
              <a:gd name="adj1" fmla="val 50000"/>
              <a:gd name="adj2" fmla="val 129738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844410" y="1978373"/>
            <a:ext cx="16203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prstClr val="black"/>
                </a:solidFill>
              </a:rPr>
              <a:t>Амплитуда</a:t>
            </a:r>
            <a:endParaRPr lang="ru-RU" sz="2400" dirty="0">
              <a:solidFill>
                <a:prstClr val="black"/>
              </a:solidFill>
            </a:endParaRPr>
          </a:p>
        </p:txBody>
      </p:sp>
      <p:sp>
        <p:nvSpPr>
          <p:cNvPr id="63" name="Штриховая стрелка вправо 62"/>
          <p:cNvSpPr/>
          <p:nvPr/>
        </p:nvSpPr>
        <p:spPr>
          <a:xfrm rot="16200000" flipH="1">
            <a:off x="4070198" y="1085355"/>
            <a:ext cx="1060845" cy="576064"/>
          </a:xfrm>
          <a:prstGeom prst="stripedRightArrow">
            <a:avLst>
              <a:gd name="adj1" fmla="val 50000"/>
              <a:gd name="adj2" fmla="val 116510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64" name="TextBox 63"/>
          <p:cNvSpPr txBox="1"/>
          <p:nvPr/>
        </p:nvSpPr>
        <p:spPr>
          <a:xfrm flipH="1">
            <a:off x="4015754" y="2041732"/>
            <a:ext cx="11910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prstClr val="black"/>
                </a:solidFill>
              </a:rPr>
              <a:t>Частота</a:t>
            </a:r>
            <a:endParaRPr lang="ru-RU" sz="2400" dirty="0">
              <a:solidFill>
                <a:prstClr val="black"/>
              </a:solidFill>
            </a:endParaRPr>
          </a:p>
        </p:txBody>
      </p:sp>
      <p:sp>
        <p:nvSpPr>
          <p:cNvPr id="69" name="TextBox 68"/>
          <p:cNvSpPr txBox="1"/>
          <p:nvPr/>
        </p:nvSpPr>
        <p:spPr>
          <a:xfrm flipH="1">
            <a:off x="6934992" y="2027588"/>
            <a:ext cx="12961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prstClr val="black"/>
                </a:solidFill>
              </a:rPr>
              <a:t>Период</a:t>
            </a:r>
            <a:endParaRPr lang="ru-RU" sz="2400" dirty="0">
              <a:solidFill>
                <a:prstClr val="black"/>
              </a:solidFill>
            </a:endParaRPr>
          </a:p>
        </p:txBody>
      </p:sp>
      <p:sp>
        <p:nvSpPr>
          <p:cNvPr id="70" name="Скругленный прямоугольник 69"/>
          <p:cNvSpPr/>
          <p:nvPr/>
        </p:nvSpPr>
        <p:spPr>
          <a:xfrm>
            <a:off x="4045775" y="2041732"/>
            <a:ext cx="1161005" cy="461665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71" name="Скругленный прямоугольник 70"/>
          <p:cNvSpPr/>
          <p:nvPr/>
        </p:nvSpPr>
        <p:spPr>
          <a:xfrm>
            <a:off x="6948264" y="2041409"/>
            <a:ext cx="1170314" cy="450557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72" name="Скругленный прямоугольник 71"/>
          <p:cNvSpPr/>
          <p:nvPr/>
        </p:nvSpPr>
        <p:spPr>
          <a:xfrm>
            <a:off x="844410" y="1978373"/>
            <a:ext cx="1620315" cy="482484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9600" y="318582"/>
            <a:ext cx="1374967" cy="1173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>
        <mc:Choice xmlns:a14="http://schemas.microsoft.com/office/drawing/2010/main" xmlns="" Requires="a14">
          <p:sp>
            <p:nvSpPr>
              <p:cNvPr id="73" name="TextBox 72"/>
              <p:cNvSpPr txBox="1"/>
              <p:nvPr/>
            </p:nvSpPr>
            <p:spPr>
              <a:xfrm>
                <a:off x="367281" y="4269035"/>
                <a:ext cx="2328650" cy="6194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smtClean="0">
                          <a:solidFill>
                            <a:prstClr val="black"/>
                          </a:solidFill>
                          <a:latin typeface="Cambria Math"/>
                        </a:rPr>
                        <m:t>𝑥</m:t>
                      </m:r>
                      <m:r>
                        <a:rPr lang="en-US" sz="2000" i="1" smtClean="0">
                          <a:solidFill>
                            <a:prstClr val="black"/>
                          </a:solidFill>
                          <a:latin typeface="Cambria Math"/>
                        </a:rPr>
                        <m:t>=</m:t>
                      </m:r>
                      <m:r>
                        <a:rPr lang="en-US" sz="2000" i="1" smtClean="0">
                          <a:solidFill>
                            <a:prstClr val="black"/>
                          </a:solidFill>
                          <a:latin typeface="Cambria Math"/>
                        </a:rPr>
                        <m:t>𝐴</m:t>
                      </m:r>
                      <m:func>
                        <m:funcPr>
                          <m:ctrlPr>
                            <a:rPr lang="en-US" sz="2000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000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sin</m:t>
                          </m:r>
                        </m:fName>
                        <m:e>
                          <m:r>
                            <a:rPr lang="en-US" sz="2000" i="1" smtClean="0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</a:rPr>
                            <m:t>𝜔</m:t>
                          </m:r>
                          <m:d>
                            <m:dPr>
                              <m:ctrlPr>
                                <a:rPr lang="en-US" sz="2000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en-US" sz="2000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  <a:ea typeface="Cambria Math"/>
                                </a:rPr>
                                <m:t>𝑡</m:t>
                              </m:r>
                              <m:r>
                                <a:rPr lang="en-US" sz="2000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  <a:ea typeface="Cambria Math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sz="2000" i="1" smtClean="0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  <a:ea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sz="2000" i="1" smtClean="0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𝑟</m:t>
                                  </m:r>
                                </m:num>
                                <m:den>
                                  <m:r>
                                    <a:rPr lang="en-US" sz="2000" i="1" smtClean="0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𝜐</m:t>
                                  </m:r>
                                </m:den>
                              </m:f>
                            </m:e>
                          </m:d>
                        </m:e>
                      </m:func>
                    </m:oMath>
                  </m:oMathPara>
                </a14:m>
                <a:endParaRPr lang="ru-RU" sz="2000" dirty="0">
                  <a:solidFill>
                    <a:prstClr val="black"/>
                  </a:solidFill>
                </a:endParaRPr>
              </a:p>
            </p:txBody>
          </p:sp>
        </mc:Choice>
        <mc:Fallback>
          <p:sp>
            <p:nvSpPr>
              <p:cNvPr id="73" name="TextBox 7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7281" y="4269035"/>
                <a:ext cx="2328650" cy="619465"/>
              </a:xfrm>
              <a:prstGeom prst="rect">
                <a:avLst/>
              </a:prstGeom>
              <a:blipFill rotWithShape="1">
                <a:blip r:embed="rId6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5" name="TextBox 74"/>
          <p:cNvSpPr txBox="1"/>
          <p:nvPr/>
        </p:nvSpPr>
        <p:spPr>
          <a:xfrm rot="21165151">
            <a:off x="200989" y="3715173"/>
            <a:ext cx="14145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rgbClr val="1F497D"/>
                </a:solidFill>
              </a:rPr>
              <a:t>У</a:t>
            </a:r>
            <a:r>
              <a:rPr lang="ru-RU" sz="2000" dirty="0" smtClean="0">
                <a:solidFill>
                  <a:srgbClr val="1F497D"/>
                </a:solidFill>
              </a:rPr>
              <a:t>равнение волны </a:t>
            </a:r>
            <a:endParaRPr lang="ru-RU" sz="2000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25576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00"/>
                            </p:stCondLst>
                            <p:childTnLst>
                              <p:par>
                                <p:cTn id="5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 animBg="1"/>
      <p:bldP spid="2" grpId="0"/>
      <p:bldP spid="3" grpId="0" animBg="1"/>
      <p:bldP spid="10" grpId="0"/>
      <p:bldP spid="11" grpId="0" animBg="1"/>
      <p:bldP spid="59" grpId="0" animBg="1"/>
      <p:bldP spid="60" grpId="0" animBg="1"/>
      <p:bldP spid="62" grpId="0"/>
      <p:bldP spid="63" grpId="0" animBg="1"/>
      <p:bldP spid="64" grpId="0"/>
      <p:bldP spid="69" grpId="0"/>
      <p:bldP spid="70" grpId="0" animBg="1"/>
      <p:bldP spid="71" grpId="0" animBg="1"/>
      <p:bldP spid="72" grpId="0" animBg="1"/>
      <p:bldP spid="73" grpId="0" animBg="1"/>
      <p:bldP spid="7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287" y="263119"/>
            <a:ext cx="835342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/>
              <a:t>Звуковые волны распространяются с конечной скоростью, которая зависит от особенностей  </a:t>
            </a:r>
            <a:r>
              <a:rPr lang="ru-RU" sz="2800" dirty="0" smtClean="0"/>
              <a:t>среды</a:t>
            </a:r>
            <a:endParaRPr lang="ru-RU" sz="2800" dirty="0"/>
          </a:p>
        </p:txBody>
      </p:sp>
      <p:sp>
        <p:nvSpPr>
          <p:cNvPr id="3" name="Штриховая стрелка вправо 2"/>
          <p:cNvSpPr/>
          <p:nvPr/>
        </p:nvSpPr>
        <p:spPr>
          <a:xfrm rot="7396513">
            <a:off x="1995107" y="1569253"/>
            <a:ext cx="1164985" cy="665746"/>
          </a:xfrm>
          <a:prstGeom prst="stripedRightArrow">
            <a:avLst>
              <a:gd name="adj1" fmla="val 50000"/>
              <a:gd name="adj2" fmla="val 81967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Штриховая стрелка вправо 3"/>
          <p:cNvSpPr/>
          <p:nvPr/>
        </p:nvSpPr>
        <p:spPr>
          <a:xfrm rot="5400000">
            <a:off x="3907897" y="1625060"/>
            <a:ext cx="1328204" cy="665746"/>
          </a:xfrm>
          <a:prstGeom prst="stripedRightArrow">
            <a:avLst>
              <a:gd name="adj1" fmla="val 50000"/>
              <a:gd name="adj2" fmla="val 81967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Штриховая стрелка вправо 5"/>
          <p:cNvSpPr/>
          <p:nvPr/>
        </p:nvSpPr>
        <p:spPr>
          <a:xfrm rot="14203487" flipH="1">
            <a:off x="6056518" y="1556759"/>
            <a:ext cx="1135099" cy="665746"/>
          </a:xfrm>
          <a:prstGeom prst="stripedRightArrow">
            <a:avLst>
              <a:gd name="adj1" fmla="val 50000"/>
              <a:gd name="adj2" fmla="val 81967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1090859" y="2511311"/>
            <a:ext cx="15994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/>
              <a:t>Плотность </a:t>
            </a:r>
            <a:endParaRPr lang="ru-RU" sz="24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811373" y="2665176"/>
            <a:ext cx="152125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/>
              <a:t>Упругость </a:t>
            </a:r>
            <a:endParaRPr lang="ru-RU" sz="24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6444208" y="2590187"/>
            <a:ext cx="185832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/>
              <a:t>Температура</a:t>
            </a:r>
            <a:endParaRPr lang="ru-RU" sz="2400" dirty="0"/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95602" y="3139838"/>
            <a:ext cx="1352794" cy="11092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868144" y="3098018"/>
            <a:ext cx="2978762" cy="705272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5576" y="2896008"/>
            <a:ext cx="1934760" cy="1044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25413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animBg="1"/>
      <p:bldP spid="6" grpId="0" animBg="1"/>
      <p:bldP spid="7" grpId="0"/>
      <p:bldP spid="8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4630" y="339725"/>
            <a:ext cx="805476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dirty="0" smtClean="0">
                <a:solidFill>
                  <a:srgbClr val="C00000"/>
                </a:solidFill>
              </a:rPr>
              <a:t>Объективные характеристики звуковых волн</a:t>
            </a:r>
            <a:endParaRPr lang="ru-RU" sz="3200" dirty="0">
              <a:solidFill>
                <a:srgbClr val="C00000"/>
              </a:solidFill>
            </a:endParaRPr>
          </a:p>
        </p:txBody>
      </p:sp>
      <p:sp>
        <p:nvSpPr>
          <p:cNvPr id="3" name="Штриховая стрелка вправо 2"/>
          <p:cNvSpPr/>
          <p:nvPr/>
        </p:nvSpPr>
        <p:spPr>
          <a:xfrm rot="8158826">
            <a:off x="1378964" y="1284484"/>
            <a:ext cx="1405195" cy="536980"/>
          </a:xfrm>
          <a:prstGeom prst="stripedRightArrow">
            <a:avLst>
              <a:gd name="adj1" fmla="val 50000"/>
              <a:gd name="adj2" fmla="val 116332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Штриховая стрелка вправо 3"/>
          <p:cNvSpPr/>
          <p:nvPr/>
        </p:nvSpPr>
        <p:spPr>
          <a:xfrm rot="13441174" flipH="1">
            <a:off x="6516158" y="1321678"/>
            <a:ext cx="1348921" cy="545099"/>
          </a:xfrm>
          <a:prstGeom prst="stripedRightArrow">
            <a:avLst>
              <a:gd name="adj1" fmla="val 50000"/>
              <a:gd name="adj2" fmla="val 129738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661708" y="2217804"/>
            <a:ext cx="16203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Амплитуда</a:t>
            </a:r>
            <a:endParaRPr lang="ru-RU" sz="2400" dirty="0"/>
          </a:p>
        </p:txBody>
      </p:sp>
      <p:sp>
        <p:nvSpPr>
          <p:cNvPr id="8" name="Штриховая стрелка вправо 7"/>
          <p:cNvSpPr/>
          <p:nvPr/>
        </p:nvSpPr>
        <p:spPr>
          <a:xfrm rot="16200000" flipH="1">
            <a:off x="4041578" y="1321248"/>
            <a:ext cx="1060845" cy="576064"/>
          </a:xfrm>
          <a:prstGeom prst="stripedRightArrow">
            <a:avLst>
              <a:gd name="adj1" fmla="val 50000"/>
              <a:gd name="adj2" fmla="val 116510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 flipH="1">
            <a:off x="3976494" y="2340917"/>
            <a:ext cx="11910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Частота</a:t>
            </a:r>
            <a:endParaRPr lang="ru-RU" sz="2400" dirty="0"/>
          </a:p>
        </p:txBody>
      </p:sp>
      <p:sp>
        <p:nvSpPr>
          <p:cNvPr id="11" name="TextBox 10"/>
          <p:cNvSpPr txBox="1"/>
          <p:nvPr/>
        </p:nvSpPr>
        <p:spPr>
          <a:xfrm flipH="1">
            <a:off x="7452569" y="2265691"/>
            <a:ext cx="12961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Фаза</a:t>
            </a:r>
            <a:endParaRPr lang="ru-RU" sz="2400" dirty="0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006515" y="2340917"/>
            <a:ext cx="1161005" cy="461665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7363103" y="2265691"/>
            <a:ext cx="1025321" cy="450557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661708" y="2217804"/>
            <a:ext cx="1620315" cy="482484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Штриховая стрелка вправо 28"/>
          <p:cNvSpPr/>
          <p:nvPr/>
        </p:nvSpPr>
        <p:spPr>
          <a:xfrm rot="6865298">
            <a:off x="1873268" y="2059418"/>
            <a:ext cx="2523103" cy="536980"/>
          </a:xfrm>
          <a:prstGeom prst="stripedRightArrow">
            <a:avLst>
              <a:gd name="adj1" fmla="val 50000"/>
              <a:gd name="adj2" fmla="val 116332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TextBox 32"/>
          <p:cNvSpPr txBox="1"/>
          <p:nvPr/>
        </p:nvSpPr>
        <p:spPr>
          <a:xfrm>
            <a:off x="1389747" y="3719129"/>
            <a:ext cx="246253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dirty="0" smtClean="0"/>
              <a:t>Скорость</a:t>
            </a:r>
          </a:p>
          <a:p>
            <a:pPr algn="ctr"/>
            <a:r>
              <a:rPr lang="ru-RU" sz="2400" dirty="0" smtClean="0"/>
              <a:t>распространения</a:t>
            </a:r>
            <a:endParaRPr lang="ru-RU" sz="2400" dirty="0"/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1389746" y="3723876"/>
            <a:ext cx="2511127" cy="826249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TextBox 36"/>
          <p:cNvSpPr txBox="1"/>
          <p:nvPr/>
        </p:nvSpPr>
        <p:spPr>
          <a:xfrm>
            <a:off x="5738484" y="3767668"/>
            <a:ext cx="1919821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900" dirty="0" smtClean="0"/>
          </a:p>
          <a:p>
            <a:r>
              <a:rPr lang="ru-RU" sz="2400" dirty="0" smtClean="0"/>
              <a:t>Длина волны</a:t>
            </a:r>
          </a:p>
          <a:p>
            <a:endParaRPr lang="ru-RU" sz="900" dirty="0"/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5698329" y="3723875"/>
            <a:ext cx="1919821" cy="826249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Штриховая стрелка вправо 38"/>
          <p:cNvSpPr/>
          <p:nvPr/>
        </p:nvSpPr>
        <p:spPr>
          <a:xfrm rot="14734702" flipH="1">
            <a:off x="4940598" y="2046956"/>
            <a:ext cx="2523103" cy="536980"/>
          </a:xfrm>
          <a:prstGeom prst="stripedRightArrow">
            <a:avLst>
              <a:gd name="adj1" fmla="val 50000"/>
              <a:gd name="adj2" fmla="val 116332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91415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animBg="1"/>
      <p:bldP spid="6" grpId="0"/>
      <p:bldP spid="8" grpId="0" animBg="1"/>
      <p:bldP spid="10" grpId="0"/>
      <p:bldP spid="11" grpId="0"/>
      <p:bldP spid="13" grpId="0" animBg="1"/>
      <p:bldP spid="15" grpId="0" animBg="1"/>
      <p:bldP spid="19" grpId="0" animBg="1"/>
      <p:bldP spid="29" grpId="0" animBg="1"/>
      <p:bldP spid="33" grpId="0"/>
      <p:bldP spid="36" grpId="0" animBg="1"/>
      <p:bldP spid="37" grpId="0"/>
      <p:bldP spid="38" grpId="0" animBg="1"/>
      <p:bldP spid="3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95343" y="234053"/>
            <a:ext cx="815678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dirty="0" smtClean="0">
                <a:solidFill>
                  <a:srgbClr val="C00000"/>
                </a:solidFill>
              </a:rPr>
              <a:t>Субъективные характеристики звуковых волн</a:t>
            </a:r>
            <a:endParaRPr lang="ru-RU" sz="3200" dirty="0">
              <a:solidFill>
                <a:srgbClr val="C00000"/>
              </a:solidFill>
            </a:endParaRPr>
          </a:p>
        </p:txBody>
      </p:sp>
      <p:sp>
        <p:nvSpPr>
          <p:cNvPr id="59" name="Штриховая стрелка вправо 58"/>
          <p:cNvSpPr/>
          <p:nvPr/>
        </p:nvSpPr>
        <p:spPr>
          <a:xfrm rot="8158826">
            <a:off x="1378964" y="1135179"/>
            <a:ext cx="1405195" cy="536980"/>
          </a:xfrm>
          <a:prstGeom prst="stripedRightArrow">
            <a:avLst>
              <a:gd name="adj1" fmla="val 50000"/>
              <a:gd name="adj2" fmla="val 116332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0" name="Штриховая стрелка вправо 59"/>
          <p:cNvSpPr/>
          <p:nvPr/>
        </p:nvSpPr>
        <p:spPr>
          <a:xfrm rot="13441174" flipH="1">
            <a:off x="6516158" y="1172373"/>
            <a:ext cx="1348921" cy="545099"/>
          </a:xfrm>
          <a:prstGeom prst="stripedRightArrow">
            <a:avLst>
              <a:gd name="adj1" fmla="val 50000"/>
              <a:gd name="adj2" fmla="val 129738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2" name="TextBox 61"/>
          <p:cNvSpPr txBox="1"/>
          <p:nvPr/>
        </p:nvSpPr>
        <p:spPr>
          <a:xfrm>
            <a:off x="416273" y="2068498"/>
            <a:ext cx="22913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dirty="0" smtClean="0"/>
              <a:t>Громкость звука</a:t>
            </a:r>
            <a:endParaRPr lang="ru-RU" sz="2400" dirty="0"/>
          </a:p>
        </p:txBody>
      </p:sp>
      <p:sp>
        <p:nvSpPr>
          <p:cNvPr id="63" name="Штриховая стрелка вправо 62"/>
          <p:cNvSpPr/>
          <p:nvPr/>
        </p:nvSpPr>
        <p:spPr>
          <a:xfrm rot="16200000" flipH="1">
            <a:off x="4041579" y="1115638"/>
            <a:ext cx="1060845" cy="576064"/>
          </a:xfrm>
          <a:prstGeom prst="stripedRightArrow">
            <a:avLst>
              <a:gd name="adj1" fmla="val 50000"/>
              <a:gd name="adj2" fmla="val 116510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4" name="TextBox 63"/>
          <p:cNvSpPr txBox="1"/>
          <p:nvPr/>
        </p:nvSpPr>
        <p:spPr>
          <a:xfrm flipH="1">
            <a:off x="3978222" y="2097366"/>
            <a:ext cx="11910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Тембр</a:t>
            </a:r>
            <a:endParaRPr lang="ru-RU" sz="2400" dirty="0"/>
          </a:p>
        </p:txBody>
      </p:sp>
      <p:sp>
        <p:nvSpPr>
          <p:cNvPr id="69" name="TextBox 68"/>
          <p:cNvSpPr txBox="1"/>
          <p:nvPr/>
        </p:nvSpPr>
        <p:spPr>
          <a:xfrm flipH="1">
            <a:off x="6876256" y="2092039"/>
            <a:ext cx="17758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Высота тона</a:t>
            </a:r>
            <a:endParaRPr lang="ru-RU" sz="2400" dirty="0"/>
          </a:p>
        </p:txBody>
      </p:sp>
      <p:sp>
        <p:nvSpPr>
          <p:cNvPr id="70" name="Скругленный прямоугольник 69"/>
          <p:cNvSpPr/>
          <p:nvPr/>
        </p:nvSpPr>
        <p:spPr>
          <a:xfrm>
            <a:off x="6876256" y="2105860"/>
            <a:ext cx="1775870" cy="450557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1" name="Скругленный прямоугольник 70"/>
          <p:cNvSpPr/>
          <p:nvPr/>
        </p:nvSpPr>
        <p:spPr>
          <a:xfrm>
            <a:off x="417836" y="2086409"/>
            <a:ext cx="2209948" cy="485341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978222" y="2097366"/>
            <a:ext cx="1191026" cy="461665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1520" y="2760604"/>
            <a:ext cx="2946525" cy="2062568"/>
          </a:xfrm>
          <a:prstGeom prst="rect">
            <a:avLst/>
          </a:prstGeom>
        </p:spPr>
      </p:pic>
      <p:pic>
        <p:nvPicPr>
          <p:cNvPr id="1026" name="Picture 2" descr="http://knu.znate.ru/pars_docs/refs/578/577423/577423_html_7a4c76f8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56176" y="2903359"/>
            <a:ext cx="2762634" cy="17627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minusovki.kiev.ua/uploads/posts/2011-08/1312992408_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35896" y="2704066"/>
            <a:ext cx="2099709" cy="2099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508394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9" grpId="0" animBg="1"/>
      <p:bldP spid="60" grpId="0" animBg="1"/>
      <p:bldP spid="62" grpId="0"/>
      <p:bldP spid="63" grpId="0" animBg="1"/>
      <p:bldP spid="64" grpId="0"/>
      <p:bldP spid="69" grpId="0"/>
      <p:bldP spid="70" grpId="0" animBg="1"/>
      <p:bldP spid="71" grpId="0" animBg="1"/>
      <p:bldP spid="1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5" name="TextBox 4"/>
              <p:cNvSpPr txBox="1"/>
              <p:nvPr/>
            </p:nvSpPr>
            <p:spPr>
              <a:xfrm>
                <a:off x="646678" y="663406"/>
                <a:ext cx="736740" cy="6665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/>
                        </a:rPr>
                        <m:t>𝐼</m:t>
                      </m:r>
                      <m:r>
                        <a:rPr lang="ru-RU" sz="2000" b="0" i="1" smtClean="0">
                          <a:latin typeface="Cambria Math"/>
                        </a:rPr>
                        <m:t>, </m:t>
                      </m:r>
                      <m:f>
                        <m:fPr>
                          <m:ctrlPr>
                            <a:rPr lang="ru-RU" sz="20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ru-RU" sz="2000" b="0" i="1" smtClean="0">
                              <a:latin typeface="Cambria Math"/>
                            </a:rPr>
                            <m:t>Вт</m:t>
                          </m:r>
                        </m:num>
                        <m:den>
                          <m:sSup>
                            <m:sSupPr>
                              <m:ctrlPr>
                                <a:rPr lang="ru-RU" sz="2000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ru-RU" sz="2000" b="0" i="1" smtClean="0">
                                  <a:latin typeface="Cambria Math"/>
                                </a:rPr>
                                <m:t>м</m:t>
                              </m:r>
                            </m:e>
                            <m:sup>
                              <m:r>
                                <a:rPr lang="ru-RU" sz="20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ru-RU" sz="2000" dirty="0"/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6678" y="663406"/>
                <a:ext cx="736740" cy="666529"/>
              </a:xfrm>
              <a:prstGeom prst="rect">
                <a:avLst/>
              </a:prstGeom>
              <a:blipFill rotWithShape="1">
                <a:blip r:embed="rId2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6" name="TextBox 5"/>
              <p:cNvSpPr txBox="1"/>
              <p:nvPr/>
            </p:nvSpPr>
            <p:spPr>
              <a:xfrm>
                <a:off x="622555" y="1519803"/>
                <a:ext cx="78361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ru-RU" sz="200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ru-RU" sz="2000" b="0" i="1" smtClean="0">
                              <a:latin typeface="Cambria Math"/>
                            </a:rPr>
                            <m:t>10</m:t>
                          </m:r>
                        </m:e>
                        <m:sup>
                          <m:r>
                            <a:rPr lang="ru-RU" sz="2000" b="0" i="1" smtClean="0">
                              <a:latin typeface="Cambria Math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ru-RU" sz="2000" dirty="0"/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555" y="1519803"/>
                <a:ext cx="783611" cy="400110"/>
              </a:xfrm>
              <a:prstGeom prst="rect">
                <a:avLst/>
              </a:prstGeom>
              <a:blipFill rotWithShape="1">
                <a:blip r:embed="rId3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9" name="TextBox 8"/>
              <p:cNvSpPr txBox="1"/>
              <p:nvPr/>
            </p:nvSpPr>
            <p:spPr>
              <a:xfrm>
                <a:off x="622554" y="2265931"/>
                <a:ext cx="783611" cy="40363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ru-RU" sz="200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ru-RU" sz="2000" b="0" i="1" smtClean="0">
                              <a:latin typeface="Cambria Math"/>
                            </a:rPr>
                            <m:t>10</m:t>
                          </m:r>
                        </m:e>
                        <m:sup>
                          <m:r>
                            <a:rPr lang="ru-RU" sz="2000" b="0" i="1" smtClean="0">
                              <a:latin typeface="Cambria Math"/>
                            </a:rPr>
                            <m:t>−5</m:t>
                          </m:r>
                        </m:sup>
                      </m:sSup>
                    </m:oMath>
                  </m:oMathPara>
                </a14:m>
                <a:endParaRPr lang="ru-RU" sz="2000" dirty="0"/>
              </a:p>
            </p:txBody>
          </p:sp>
        </mc:Choice>
        <mc:Fallback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554" y="2265931"/>
                <a:ext cx="783611" cy="403637"/>
              </a:xfrm>
              <a:prstGeom prst="rect">
                <a:avLst/>
              </a:prstGeom>
              <a:blipFill rotWithShape="1">
                <a:blip r:embed="rId4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12" name="TextBox 11"/>
              <p:cNvSpPr txBox="1"/>
              <p:nvPr/>
            </p:nvSpPr>
            <p:spPr>
              <a:xfrm>
                <a:off x="626449" y="3051667"/>
                <a:ext cx="77719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ru-RU" sz="200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ru-RU" sz="2000" b="0" i="1" smtClean="0">
                              <a:latin typeface="Cambria Math"/>
                            </a:rPr>
                            <m:t>10</m:t>
                          </m:r>
                        </m:e>
                        <m:sup>
                          <m:r>
                            <a:rPr lang="ru-RU" sz="2000" b="0" i="1" smtClean="0">
                              <a:latin typeface="Cambria Math"/>
                            </a:rPr>
                            <m:t>−9</m:t>
                          </m:r>
                        </m:sup>
                      </m:sSup>
                    </m:oMath>
                  </m:oMathPara>
                </a14:m>
                <a:endParaRPr lang="ru-RU" sz="2000" dirty="0"/>
              </a:p>
            </p:txBody>
          </p:sp>
        </mc:Choice>
        <mc:Fallback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449" y="3051667"/>
                <a:ext cx="777199" cy="400110"/>
              </a:xfrm>
              <a:prstGeom prst="rect">
                <a:avLst/>
              </a:prstGeom>
              <a:blipFill rotWithShape="1">
                <a:blip r:embed="rId5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13" name="TextBox 12"/>
              <p:cNvSpPr txBox="1"/>
              <p:nvPr/>
            </p:nvSpPr>
            <p:spPr>
              <a:xfrm>
                <a:off x="1106239" y="4059246"/>
                <a:ext cx="52770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2000" b="0" i="1" smtClean="0">
                          <a:latin typeface="Cambria Math"/>
                        </a:rPr>
                        <m:t>10</m:t>
                      </m:r>
                    </m:oMath>
                  </m:oMathPara>
                </a14:m>
                <a:endParaRPr lang="ru-RU" sz="2000" dirty="0"/>
              </a:p>
            </p:txBody>
          </p:sp>
        </mc:Choice>
        <mc:Fallback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6239" y="4059246"/>
                <a:ext cx="527709" cy="400110"/>
              </a:xfrm>
              <a:prstGeom prst="rect">
                <a:avLst/>
              </a:prstGeom>
              <a:blipFill rotWithShape="1">
                <a:blip r:embed="rId6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14" name="TextBox 13"/>
              <p:cNvSpPr txBox="1"/>
              <p:nvPr/>
            </p:nvSpPr>
            <p:spPr>
              <a:xfrm>
                <a:off x="2448121" y="4059246"/>
                <a:ext cx="647357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ru-RU" sz="200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ru-RU" sz="2000" b="0" i="1" smtClean="0">
                              <a:latin typeface="Cambria Math"/>
                            </a:rPr>
                            <m:t>10</m:t>
                          </m:r>
                        </m:e>
                        <m:sup>
                          <m:r>
                            <a:rPr lang="ru-RU" sz="20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ru-RU" sz="2000" dirty="0"/>
              </a:p>
            </p:txBody>
          </p:sp>
        </mc:Choice>
        <mc:Fallback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48121" y="4059246"/>
                <a:ext cx="647357" cy="400110"/>
              </a:xfrm>
              <a:prstGeom prst="rect">
                <a:avLst/>
              </a:prstGeom>
              <a:blipFill rotWithShape="1">
                <a:blip r:embed="rId7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15" name="TextBox 14"/>
              <p:cNvSpPr txBox="1"/>
              <p:nvPr/>
            </p:nvSpPr>
            <p:spPr>
              <a:xfrm>
                <a:off x="3816273" y="4059246"/>
                <a:ext cx="647357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ru-RU" sz="200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ru-RU" sz="2000" b="0" i="1" smtClean="0">
                              <a:latin typeface="Cambria Math"/>
                            </a:rPr>
                            <m:t>10</m:t>
                          </m:r>
                        </m:e>
                        <m:sup>
                          <m:r>
                            <a:rPr lang="ru-RU" sz="2000" b="0" i="1" smtClean="0">
                              <a:latin typeface="Cambria Math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ru-RU" sz="2000" dirty="0"/>
              </a:p>
            </p:txBody>
          </p:sp>
        </mc:Choice>
        <mc:Fallback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6273" y="4059246"/>
                <a:ext cx="647357" cy="400110"/>
              </a:xfrm>
              <a:prstGeom prst="rect">
                <a:avLst/>
              </a:prstGeom>
              <a:blipFill rotWithShape="1">
                <a:blip r:embed="rId8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16" name="TextBox 15"/>
              <p:cNvSpPr txBox="1"/>
              <p:nvPr/>
            </p:nvSpPr>
            <p:spPr>
              <a:xfrm>
                <a:off x="5184425" y="4059246"/>
                <a:ext cx="647357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ru-RU" sz="200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ru-RU" sz="2000" b="0" i="1" smtClean="0">
                              <a:latin typeface="Cambria Math"/>
                            </a:rPr>
                            <m:t>10</m:t>
                          </m:r>
                        </m:e>
                        <m:sup>
                          <m:r>
                            <a:rPr lang="ru-RU" sz="2000" b="0" i="1" smtClean="0">
                              <a:latin typeface="Cambria Math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ru-RU" sz="2000" dirty="0"/>
              </a:p>
            </p:txBody>
          </p:sp>
        </mc:Choice>
        <mc:Fallback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84425" y="4059246"/>
                <a:ext cx="647357" cy="400110"/>
              </a:xfrm>
              <a:prstGeom prst="rect">
                <a:avLst/>
              </a:prstGeom>
              <a:blipFill rotWithShape="1">
                <a:blip r:embed="rId9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17" name="TextBox 16"/>
              <p:cNvSpPr txBox="1"/>
              <p:nvPr/>
            </p:nvSpPr>
            <p:spPr>
              <a:xfrm>
                <a:off x="6480570" y="4055719"/>
                <a:ext cx="647357" cy="40363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ru-RU" sz="200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ru-RU" sz="2000" b="0" i="1" smtClean="0">
                              <a:latin typeface="Cambria Math"/>
                            </a:rPr>
                            <m:t>10</m:t>
                          </m:r>
                        </m:e>
                        <m:sup>
                          <m:r>
                            <a:rPr lang="ru-RU" sz="2000" b="0" i="1" smtClean="0">
                              <a:latin typeface="Cambria Math"/>
                            </a:rPr>
                            <m:t>5</m:t>
                          </m:r>
                        </m:sup>
                      </m:sSup>
                    </m:oMath>
                  </m:oMathPara>
                </a14:m>
                <a:endParaRPr lang="ru-RU" sz="2000" dirty="0"/>
              </a:p>
            </p:txBody>
          </p:sp>
        </mc:Choice>
        <mc:Fallback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80570" y="4055719"/>
                <a:ext cx="647357" cy="403637"/>
              </a:xfrm>
              <a:prstGeom prst="rect">
                <a:avLst/>
              </a:prstGeom>
              <a:blipFill rotWithShape="1">
                <a:blip r:embed="rId10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Прямоугольник 18"/>
          <p:cNvSpPr/>
          <p:nvPr/>
        </p:nvSpPr>
        <p:spPr>
          <a:xfrm>
            <a:off x="1403648" y="996671"/>
            <a:ext cx="6768752" cy="3015239"/>
          </a:xfrm>
          <a:prstGeom prst="rect">
            <a:avLst/>
          </a:prstGeom>
          <a:ln w="38100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1" name="Прямая соединительная линия 20"/>
          <p:cNvCxnSpPr/>
          <p:nvPr/>
        </p:nvCxnSpPr>
        <p:spPr>
          <a:xfrm>
            <a:off x="1406166" y="1719858"/>
            <a:ext cx="36004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>
            <a:off x="1403648" y="2467750"/>
            <a:ext cx="36004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>
            <a:off x="1403648" y="3251722"/>
            <a:ext cx="36004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 flipH="1">
            <a:off x="4139952" y="3723878"/>
            <a:ext cx="1" cy="288032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>
            <a:off x="2771800" y="3723878"/>
            <a:ext cx="0" cy="288032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 flipH="1">
            <a:off x="5508104" y="3723878"/>
            <a:ext cx="1" cy="288032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 flipH="1">
            <a:off x="6804248" y="3705572"/>
            <a:ext cx="1" cy="288032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1" name="TextBox 30"/>
              <p:cNvSpPr txBox="1"/>
              <p:nvPr/>
            </p:nvSpPr>
            <p:spPr>
              <a:xfrm>
                <a:off x="7793642" y="3993604"/>
                <a:ext cx="75751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2000" b="0" i="1" smtClean="0">
                          <a:latin typeface="Cambria Math"/>
                          <a:ea typeface="Cambria Math"/>
                        </a:rPr>
                        <m:t>𝜈</m:t>
                      </m:r>
                      <m:r>
                        <a:rPr lang="ru-RU" sz="2000" b="0" i="1" smtClean="0">
                          <a:latin typeface="Cambria Math"/>
                          <a:ea typeface="Cambria Math"/>
                        </a:rPr>
                        <m:t>, Гц</m:t>
                      </m:r>
                    </m:oMath>
                  </m:oMathPara>
                </a14:m>
                <a:endParaRPr lang="ru-RU" sz="2000" dirty="0"/>
              </a:p>
            </p:txBody>
          </p:sp>
        </mc:Choice>
        <mc:Fallback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93642" y="3993604"/>
                <a:ext cx="757515" cy="400110"/>
              </a:xfrm>
              <a:prstGeom prst="rect">
                <a:avLst/>
              </a:prstGeom>
              <a:blipFill rotWithShape="1">
                <a:blip r:embed="rId11" cstate="print"/>
                <a:stretch>
                  <a:fillRect b="-757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8" name="Рисунок 27"/>
          <p:cNvPicPr>
            <a:picLocks noChangeAspect="1"/>
          </p:cNvPicPr>
          <p:nvPr/>
        </p:nvPicPr>
        <p:blipFill rotWithShape="1">
          <a:blip r:embed="rId12" cstate="print">
            <a:extLst>
              <a:ext uri="{BEBA8EAE-BF5A-486C-A8C5-ECC9F3942E4B}">
                <a14:imgProps xmlns:a14="http://schemas.microsoft.com/office/drawing/2010/main" xmlns="">
                  <a14:imgLayer r:embed="rId13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9635" t="23077" r="32612" b="22217"/>
          <a:stretch/>
        </p:blipFill>
        <p:spPr>
          <a:xfrm>
            <a:off x="2033899" y="1110953"/>
            <a:ext cx="4195985" cy="2756941"/>
          </a:xfrm>
          <a:prstGeom prst="rect">
            <a:avLst/>
          </a:prstGeom>
        </p:spPr>
      </p:pic>
      <p:cxnSp>
        <p:nvCxnSpPr>
          <p:cNvPr id="2049" name="Прямая со стрелкой 2048"/>
          <p:cNvCxnSpPr/>
          <p:nvPr/>
        </p:nvCxnSpPr>
        <p:spPr>
          <a:xfrm flipH="1" flipV="1">
            <a:off x="5940152" y="3051668"/>
            <a:ext cx="936104" cy="20005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051" name="TextBox 2050"/>
          <p:cNvSpPr txBox="1"/>
          <p:nvPr/>
        </p:nvSpPr>
        <p:spPr>
          <a:xfrm>
            <a:off x="6538786" y="2970973"/>
            <a:ext cx="14366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/>
              <a:t>Порог</a:t>
            </a:r>
          </a:p>
          <a:p>
            <a:pPr algn="ctr"/>
            <a:r>
              <a:rPr lang="ru-RU" dirty="0" smtClean="0"/>
              <a:t>слышимости</a:t>
            </a:r>
            <a:endParaRPr lang="ru-RU" dirty="0"/>
          </a:p>
        </p:txBody>
      </p:sp>
      <p:cxnSp>
        <p:nvCxnSpPr>
          <p:cNvPr id="37" name="Прямая со стрелкой 36"/>
          <p:cNvCxnSpPr/>
          <p:nvPr/>
        </p:nvCxnSpPr>
        <p:spPr>
          <a:xfrm flipH="1">
            <a:off x="5750383" y="1610684"/>
            <a:ext cx="788403" cy="24098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6394091" y="1265643"/>
            <a:ext cx="16342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/>
              <a:t>Болевой порог</a:t>
            </a:r>
            <a:endParaRPr lang="ru-RU" dirty="0"/>
          </a:p>
        </p:txBody>
      </p:sp>
      <p:sp>
        <p:nvSpPr>
          <p:cNvPr id="2055" name="TextBox 2054"/>
          <p:cNvSpPr txBox="1"/>
          <p:nvPr/>
        </p:nvSpPr>
        <p:spPr>
          <a:xfrm>
            <a:off x="3419872" y="1919913"/>
            <a:ext cx="185339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dirty="0" smtClean="0"/>
              <a:t>Область</a:t>
            </a:r>
          </a:p>
          <a:p>
            <a:pPr algn="ctr"/>
            <a:r>
              <a:rPr lang="ru-RU" sz="2400" dirty="0" smtClean="0"/>
              <a:t>слышимости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xmlns="" val="3046486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68" dur="500"/>
                                        <p:tgtEl>
                                          <p:spTgt spid="20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"/>
                            </p:stCondLst>
                            <p:childTnLst>
                              <p:par>
                                <p:cTn id="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00"/>
                            </p:stCondLst>
                            <p:childTnLst>
                              <p:par>
                                <p:cTn id="7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9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9" grpId="0" animBg="1"/>
      <p:bldP spid="31" grpId="0" animBg="1"/>
      <p:bldP spid="2051" grpId="0"/>
      <p:bldP spid="38" grpId="0"/>
      <p:bldP spid="205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4572001" y="335465"/>
            <a:ext cx="417671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C00000"/>
                </a:solidFill>
              </a:rPr>
              <a:t>Громкость </a:t>
            </a:r>
            <a:r>
              <a:rPr lang="ru-RU" sz="2400" dirty="0"/>
              <a:t>зависит от интенсивности </a:t>
            </a:r>
            <a:r>
              <a:rPr lang="ru-RU" sz="2400" dirty="0" smtClean="0"/>
              <a:t>звука. Т.е. </a:t>
            </a:r>
            <a:r>
              <a:rPr lang="ru-RU" sz="2400" dirty="0"/>
              <a:t>чем больше амплитуда колебаний, тем громче звук.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572001" y="2495451"/>
            <a:ext cx="432072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C00000"/>
                </a:solidFill>
              </a:rPr>
              <a:t>Высота тона </a:t>
            </a:r>
            <a:r>
              <a:rPr lang="ru-RU" sz="2400" dirty="0"/>
              <a:t>— это качество звука, определяемое человеком субъективно на слух и зависящее от частоты звука. Чем больше частота, тем выше тон звука.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59632" y="184197"/>
            <a:ext cx="2468527" cy="1727969"/>
          </a:xfrm>
          <a:prstGeom prst="rect">
            <a:avLst/>
          </a:prstGeom>
        </p:spPr>
      </p:pic>
      <p:pic>
        <p:nvPicPr>
          <p:cNvPr id="5" name="Picture 2" descr="http://knu.znate.ru/pars_docs/refs/578/577423/577423_html_7a4c76f8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2485"/>
          <a:stretch/>
        </p:blipFill>
        <p:spPr bwMode="auto">
          <a:xfrm>
            <a:off x="801707" y="2571750"/>
            <a:ext cx="3300274" cy="2232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Прямая со стрелкой 6"/>
          <p:cNvCxnSpPr/>
          <p:nvPr/>
        </p:nvCxnSpPr>
        <p:spPr>
          <a:xfrm>
            <a:off x="899592" y="2787774"/>
            <a:ext cx="432048" cy="14401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46195" y="2464879"/>
            <a:ext cx="11492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solidFill>
                  <a:schemeClr val="tx2"/>
                </a:solidFill>
              </a:rPr>
              <a:t>Высокий тон</a:t>
            </a:r>
            <a:endParaRPr lang="ru-RU" sz="1400" dirty="0">
              <a:solidFill>
                <a:schemeClr val="tx2"/>
              </a:solidFill>
            </a:endParaRPr>
          </a:p>
        </p:txBody>
      </p:sp>
      <p:cxnSp>
        <p:nvCxnSpPr>
          <p:cNvPr id="10" name="Прямая со стрелкой 9"/>
          <p:cNvCxnSpPr/>
          <p:nvPr/>
        </p:nvCxnSpPr>
        <p:spPr>
          <a:xfrm flipV="1">
            <a:off x="1834783" y="3795886"/>
            <a:ext cx="216024" cy="76709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281386" y="4553111"/>
            <a:ext cx="104669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solidFill>
                  <a:schemeClr val="tx2"/>
                </a:solidFill>
              </a:rPr>
              <a:t>Низкий тон</a:t>
            </a:r>
            <a:endParaRPr lang="ru-RU" sz="1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50537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9" grpId="0"/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4571999" y="339725"/>
            <a:ext cx="417671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C00000"/>
                </a:solidFill>
              </a:rPr>
              <a:t>Тембр</a:t>
            </a:r>
            <a:r>
              <a:rPr lang="ru-RU" sz="2400" dirty="0" smtClean="0"/>
              <a:t> — это характер </a:t>
            </a:r>
            <a:r>
              <a:rPr lang="ru-RU" sz="2400" dirty="0"/>
              <a:t>нарастания амплитуд в начале звучания и их </a:t>
            </a:r>
            <a:r>
              <a:rPr lang="ru-RU" sz="2400" dirty="0" smtClean="0"/>
              <a:t>спад </a:t>
            </a:r>
            <a:r>
              <a:rPr lang="ru-RU" sz="2400" dirty="0"/>
              <a:t>в конце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5615"/>
          <a:stretch/>
        </p:blipFill>
        <p:spPr>
          <a:xfrm>
            <a:off x="179511" y="157629"/>
            <a:ext cx="4392487" cy="2295238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571999" y="2571750"/>
            <a:ext cx="417671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Если в звуковой волне присутствуют колебания всевозможных частот, то мы его воспринимаем в виде </a:t>
            </a:r>
            <a:r>
              <a:rPr lang="ru-RU" sz="2400" dirty="0">
                <a:solidFill>
                  <a:srgbClr val="C00000"/>
                </a:solidFill>
              </a:rPr>
              <a:t>шума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2499742"/>
            <a:ext cx="4176711" cy="2448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340782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1643" y="226046"/>
            <a:ext cx="835342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C00000"/>
                </a:solidFill>
              </a:rPr>
              <a:t>Звуковые волны </a:t>
            </a:r>
            <a:r>
              <a:rPr lang="ru-RU" sz="2000" dirty="0"/>
              <a:t>— это упругие продольные волны, которые, воздействуя на слуховой аппарат человека, вызывают определенные </a:t>
            </a:r>
            <a:r>
              <a:rPr lang="ru-RU" sz="2000"/>
              <a:t>(</a:t>
            </a:r>
            <a:r>
              <a:rPr lang="ru-RU" sz="2000" smtClean="0"/>
              <a:t>слуховые</a:t>
            </a:r>
            <a:r>
              <a:rPr lang="ru-RU" sz="2000" dirty="0"/>
              <a:t>) ощущения.</a:t>
            </a:r>
          </a:p>
        </p:txBody>
      </p:sp>
      <p:sp>
        <p:nvSpPr>
          <p:cNvPr id="3" name="Штриховая стрелка вправо 2"/>
          <p:cNvSpPr/>
          <p:nvPr/>
        </p:nvSpPr>
        <p:spPr>
          <a:xfrm rot="7396513">
            <a:off x="1991465" y="2158084"/>
            <a:ext cx="1164985" cy="665746"/>
          </a:xfrm>
          <a:prstGeom prst="stripedRightArrow">
            <a:avLst>
              <a:gd name="adj1" fmla="val 50000"/>
              <a:gd name="adj2" fmla="val 81967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Штриховая стрелка вправо 3"/>
          <p:cNvSpPr/>
          <p:nvPr/>
        </p:nvSpPr>
        <p:spPr>
          <a:xfrm rot="5400000">
            <a:off x="3904255" y="2213891"/>
            <a:ext cx="1328204" cy="665746"/>
          </a:xfrm>
          <a:prstGeom prst="stripedRightArrow">
            <a:avLst>
              <a:gd name="adj1" fmla="val 50000"/>
              <a:gd name="adj2" fmla="val 81967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Штриховая стрелка вправо 4"/>
          <p:cNvSpPr/>
          <p:nvPr/>
        </p:nvSpPr>
        <p:spPr>
          <a:xfrm rot="14203487" flipH="1">
            <a:off x="6052876" y="2145590"/>
            <a:ext cx="1135099" cy="665746"/>
          </a:xfrm>
          <a:prstGeom prst="stripedRightArrow">
            <a:avLst>
              <a:gd name="adj1" fmla="val 50000"/>
              <a:gd name="adj2" fmla="val 81967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1087217" y="3100142"/>
            <a:ext cx="15994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/>
              <a:t>Плотность </a:t>
            </a:r>
            <a:endParaRPr lang="ru-RU" sz="24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807731" y="3254007"/>
            <a:ext cx="152125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/>
              <a:t>Упругость </a:t>
            </a:r>
            <a:endParaRPr lang="ru-RU" sz="24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6440566" y="3179018"/>
            <a:ext cx="185832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/>
              <a:t>Температура</a:t>
            </a:r>
            <a:endParaRPr lang="ru-RU" sz="2400" dirty="0"/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91960" y="3728669"/>
            <a:ext cx="1352794" cy="11092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864502" y="3686849"/>
            <a:ext cx="2978762" cy="705272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1934" y="3484839"/>
            <a:ext cx="1934760" cy="104443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900820" y="1298111"/>
            <a:ext cx="534236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chemeClr val="tx2"/>
                </a:solidFill>
              </a:rPr>
              <a:t>Скорость звуковой волны зависит</a:t>
            </a:r>
            <a:endParaRPr lang="ru-RU" sz="28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49487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animBg="1"/>
      <p:bldP spid="5" grpId="0" animBg="1"/>
      <p:bldP spid="6" grpId="0"/>
      <p:bldP spid="7" grpId="0"/>
      <p:bldP spid="8" grpId="0"/>
      <p:bldP spid="12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524</TotalTime>
  <Words>194</Words>
  <Application>Microsoft Office PowerPoint</Application>
  <PresentationFormat>Экран (16:9)</PresentationFormat>
  <Paragraphs>60</Paragraphs>
  <Slides>9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40</cp:revision>
  <dcterms:created xsi:type="dcterms:W3CDTF">2013-11-27T06:58:48Z</dcterms:created>
  <dcterms:modified xsi:type="dcterms:W3CDTF">2016-09-26T18:24:11Z</dcterms:modified>
</cp:coreProperties>
</file>